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  <p:sldMasterId id="2147483702" r:id="rId5"/>
  </p:sldMasterIdLst>
  <p:notesMasterIdLst>
    <p:notesMasterId r:id="rId18"/>
  </p:notesMasterIdLst>
  <p:sldIdLst>
    <p:sldId id="292" r:id="rId6"/>
    <p:sldId id="1282" r:id="rId7"/>
    <p:sldId id="1290" r:id="rId8"/>
    <p:sldId id="1291" r:id="rId9"/>
    <p:sldId id="1292" r:id="rId10"/>
    <p:sldId id="1293" r:id="rId11"/>
    <p:sldId id="1294" r:id="rId12"/>
    <p:sldId id="1296" r:id="rId13"/>
    <p:sldId id="1297" r:id="rId14"/>
    <p:sldId id="1298" r:id="rId15"/>
    <p:sldId id="1295" r:id="rId16"/>
    <p:sldId id="1250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7D"/>
    <a:srgbClr val="223366"/>
    <a:srgbClr val="E8ECF8"/>
    <a:srgbClr val="C9D2ED"/>
    <a:srgbClr val="851910"/>
    <a:srgbClr val="0000FF"/>
    <a:srgbClr val="FFCD8C"/>
    <a:srgbClr val="9F5900"/>
    <a:srgbClr val="FF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384B79-7360-5AB9-DD75-8A808655C326}" v="3" dt="2024-03-18T09:31:49.711"/>
    <p1510:client id="{99C44797-0E56-F5AF-678D-7848B61E9AF5}" v="8" dt="2024-03-19T08:12:55.126"/>
    <p1510:client id="{A00404A6-CA5D-529F-E841-B3080AD8BC10}" v="1" dt="2024-03-18T13:45:15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0" y="1281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184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0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072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108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802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134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82D9E-CF8F-D821-0EF0-82F39D68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170A1-58D7-78F7-D58A-811ADFF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898F9-6042-211C-FE5E-E3195182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74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AA64-E432-8D59-6526-E68F7AC8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2085-944B-0B62-B557-11D0053DE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889BD-8520-EE29-14ED-24E88F0C1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AA8EC-BC22-DD8C-CC7C-5CD2AD69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ED4E8-E1B9-BC44-48DF-EA2B09D9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8F55D-018D-571C-11FF-8F79FAAA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899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3725-BD84-E963-3DD7-9EDA5700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1B5E6C-B120-BDBD-A118-74E930F95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ED917-6757-883A-86C3-14AFBCE31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8C69D-33B2-26F1-3AFC-2A4C100F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0A899-749A-96A6-52E3-5513E02E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EE06A-6BB2-C7F9-0A30-ECA5F649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127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C180-BF96-096D-0F74-E23F9309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78D2F-2EAD-1FA2-9475-C228A7E9B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4C92-1C92-C326-AE2B-EE64852E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40DF-8956-65BF-5B16-FCF84638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2B801-4415-647B-D7B8-398663FE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087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35E50-9753-5324-3CBE-2DB02823B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6334F-1BF5-5B8C-3F90-84BF75B51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7E210-CB85-84DD-090A-44C7C179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6FBE5-BF73-7C52-C3DF-B06D7641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4D43C-F065-8BD6-C622-543D4321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26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BA23-5FDD-5D7E-F6FC-E4A6A7F5F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DBF0E-B651-D205-69BC-E38929484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EAFE9-FEB4-90FA-7604-E71268E9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2C0C-D784-7894-6E7A-A3163E7B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E244B-37C0-9DC6-22CD-EB660918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9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57B7-1A74-AE21-4231-6A3BD6FFA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CC2F-5827-22D5-D0CD-6AB9F4163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C6FD5-C3C6-194C-CBBF-F0992989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74B56-D685-4165-F13B-086D869C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53AD0-652A-8B63-B4F8-E64E7976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37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8776-064D-C947-6F0A-07C1157D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7AF1F-1E9E-C1AB-35F2-7FCF85FEA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203F7-4A67-44F8-1EBE-73C704B5F3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099F4-B0B6-A02C-D33D-42B8CF9C4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AEAC-197E-65FD-B921-6662926A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91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C773-098A-371D-576C-4D005AAD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78A3-157A-338B-1D0E-5DEA10A09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0D3D6-28A0-B7DB-AA55-7E1AB265D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759DB-2EFB-5AB8-F2C0-4594FD8E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AB47A-E9F3-E30E-4D25-BDB935FA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4B1E9-6E84-BC5A-9F68-AC8BD08A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6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1BC7-998D-6DF5-4AE4-39C9EA00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6AF4A-23F2-79CA-C667-8C4F35BF5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7276D-1914-7EB5-3698-A01774DF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CDF0B-5FBC-8A48-3967-A5A9B60BB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D8437-251D-CB33-46CE-F1B208C3DE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DB15A-3C4B-088C-31D9-9D7FADA4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CD596-67EF-7A66-AED7-23CF4620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5DBB6-49F0-7026-4382-9F1CC71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81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66A4-83CF-94A2-2F9D-EB0EA91E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E68E2-F84C-3629-3FE2-83DD00EA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CCCF5-8802-F0B8-E635-C4316F70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F6E91-77AB-EEFA-9CDE-D8D369E6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99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7B0C45-392E-206A-6503-A52CA087AB64}"/>
              </a:ext>
            </a:extLst>
          </p:cNvPr>
          <p:cNvSpPr/>
          <p:nvPr userDrawn="1"/>
        </p:nvSpPr>
        <p:spPr>
          <a:xfrm>
            <a:off x="0" y="122877"/>
            <a:ext cx="9144000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D9AD1-C7C2-FFF1-54BA-8514D18B8369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64A484-2963-FBA3-E733-1A64254407DC}"/>
              </a:ext>
            </a:extLst>
          </p:cNvPr>
          <p:cNvSpPr txBox="1"/>
          <p:nvPr userDrawn="1"/>
        </p:nvSpPr>
        <p:spPr>
          <a:xfrm>
            <a:off x="138743" y="189386"/>
            <a:ext cx="345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Creating A Future-ready Workforce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72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670BE75-ABC6-B8F8-14C2-4329F082BA10}"/>
              </a:ext>
            </a:extLst>
          </p:cNvPr>
          <p:cNvSpPr/>
          <p:nvPr/>
        </p:nvSpPr>
        <p:spPr>
          <a:xfrm>
            <a:off x="5044697" y="5066794"/>
            <a:ext cx="4122549" cy="161945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4A44FD-99EF-2386-CD7F-94CC9736D290}"/>
              </a:ext>
            </a:extLst>
          </p:cNvPr>
          <p:cNvSpPr/>
          <p:nvPr/>
        </p:nvSpPr>
        <p:spPr>
          <a:xfrm>
            <a:off x="6137328" y="122877"/>
            <a:ext cx="3006671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erson in a suit talking on a cell phone&#10;&#10;Description automatically generated">
            <a:extLst>
              <a:ext uri="{FF2B5EF4-FFF2-40B4-BE49-F238E27FC236}">
                <a16:creationId xmlns:a16="http://schemas.microsoft.com/office/drawing/2014/main" id="{5CFB3317-FBB6-E882-D2A0-9D6E7CF9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8" y="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19934" y="983057"/>
            <a:ext cx="39652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338619" y="2452456"/>
            <a:ext cx="23461" cy="1124328"/>
          </a:xfrm>
          <a:prstGeom prst="rect">
            <a:avLst/>
          </a:prstGeom>
          <a:solidFill>
            <a:srgbClr val="851910"/>
          </a:solidFill>
          <a:ln>
            <a:solidFill>
              <a:srgbClr val="8519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389183" y="2453126"/>
            <a:ext cx="2727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916418-C932-83FF-F890-E41BEED5285B}"/>
              </a:ext>
            </a:extLst>
          </p:cNvPr>
          <p:cNvSpPr/>
          <p:nvPr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69DAD0D2-2C07-BEEA-4C8D-0FC32AA5BD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09C0C7-360A-0B80-38D4-82EEF27C8CA1}"/>
              </a:ext>
            </a:extLst>
          </p:cNvPr>
          <p:cNvSpPr txBox="1"/>
          <p:nvPr/>
        </p:nvSpPr>
        <p:spPr>
          <a:xfrm>
            <a:off x="218705" y="3931116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Name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6863D8-C016-5DAB-A496-2E7822EE5CC8}"/>
              </a:ext>
            </a:extLst>
          </p:cNvPr>
          <p:cNvSpPr txBox="1"/>
          <p:nvPr/>
        </p:nvSpPr>
        <p:spPr>
          <a:xfrm>
            <a:off x="5466719" y="4420857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College Name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D7A7F1-88E8-0735-5FF0-08C11362F157}"/>
              </a:ext>
            </a:extLst>
          </p:cNvPr>
          <p:cNvSpPr txBox="1"/>
          <p:nvPr/>
        </p:nvSpPr>
        <p:spPr>
          <a:xfrm>
            <a:off x="207099" y="4131286"/>
            <a:ext cx="16449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 smtClean="0">
                <a:solidFill>
                  <a:srgbClr val="161D23"/>
                </a:solidFill>
              </a:rPr>
              <a:t>Yashas KY </a:t>
            </a:r>
            <a:endParaRPr lang="en-US" sz="1200" dirty="0">
              <a:solidFill>
                <a:srgbClr val="161D23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3A60C8-4356-D37F-0DDF-A39B87F184C1}"/>
              </a:ext>
            </a:extLst>
          </p:cNvPr>
          <p:cNvSpPr txBox="1"/>
          <p:nvPr/>
        </p:nvSpPr>
        <p:spPr>
          <a:xfrm>
            <a:off x="218705" y="4465385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ID 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A72D2-9BA5-CD7D-B4C1-CFD904CD627D}"/>
              </a:ext>
            </a:extLst>
          </p:cNvPr>
          <p:cNvSpPr txBox="1"/>
          <p:nvPr/>
        </p:nvSpPr>
        <p:spPr>
          <a:xfrm>
            <a:off x="207099" y="4665555"/>
            <a:ext cx="2394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STU678f6e2588eb71737453093</a:t>
            </a:r>
            <a:endParaRPr lang="en-US" sz="1200" dirty="0">
              <a:solidFill>
                <a:srgbClr val="161D23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E78094-5E7B-659F-FF09-871190F3DD5A}"/>
              </a:ext>
            </a:extLst>
          </p:cNvPr>
          <p:cNvSpPr txBox="1"/>
          <p:nvPr/>
        </p:nvSpPr>
        <p:spPr>
          <a:xfrm>
            <a:off x="5468585" y="4625223"/>
            <a:ext cx="3006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Global Academy </a:t>
            </a:r>
            <a:r>
              <a:rPr lang="en-US" sz="1200">
                <a:solidFill>
                  <a:srgbClr val="161D23"/>
                </a:solidFill>
              </a:rPr>
              <a:t>of Technology</a:t>
            </a:r>
            <a:endParaRPr lang="en-US" sz="1200" dirty="0">
              <a:solidFill>
                <a:srgbClr val="161D2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92B2FF-8614-61F9-FFA7-45E78700C2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u="sng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F6AB1-00E0-C56D-4BC6-78BBB15ACC7E}"/>
              </a:ext>
            </a:extLst>
          </p:cNvPr>
          <p:cNvSpPr/>
          <p:nvPr/>
        </p:nvSpPr>
        <p:spPr>
          <a:xfrm>
            <a:off x="1456841" y="116777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B9D10D-99F6-5C93-99BF-0FEDDC1EF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840" y="1167779"/>
            <a:ext cx="6548035" cy="3502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410" y="1547851"/>
            <a:ext cx="3137520" cy="312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5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C0F50E-3048-BEA6-6962-A48C023C0388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u="sng" dirty="0">
                <a:solidFill>
                  <a:srgbClr val="213163"/>
                </a:solidFill>
              </a:rPr>
              <a:t>Conclusion</a:t>
            </a:r>
            <a:endParaRPr lang="en-IN" sz="1600" u="sng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B546F-F91E-160B-DC7F-688AFB5A50EA}"/>
              </a:ext>
            </a:extLst>
          </p:cNvPr>
          <p:cNvSpPr txBox="1"/>
          <p:nvPr/>
        </p:nvSpPr>
        <p:spPr>
          <a:xfrm>
            <a:off x="142495" y="1149763"/>
            <a:ext cx="444500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Recipe Sharing Platform aims to provide an engaging and efficient solution for food lovers to share and discover recipes.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By </a:t>
            </a:r>
            <a:r>
              <a:rPr lang="en-US" dirty="0"/>
              <a:t>incorporating user authentication, interactive recipe management, and community-driven features, the platform fosters an enjoyable and user-friendly experience.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use of the MERN stack ensures a scalable and modern approach to web development, making the platform both robust and accessible.</a:t>
            </a:r>
          </a:p>
          <a:p>
            <a:pPr>
              <a:spcAft>
                <a:spcPts val="800"/>
              </a:spcAft>
            </a:pPr>
            <a:endParaRPr lang="en-US" dirty="0">
              <a:latin typeface="+mn-lt"/>
            </a:endParaRPr>
          </a:p>
        </p:txBody>
      </p:sp>
      <p:pic>
        <p:nvPicPr>
          <p:cNvPr id="2" name="Picture 1" descr="A pen and papers with check marks&#10;&#10;Description automatically generated">
            <a:extLst>
              <a:ext uri="{FF2B5EF4-FFF2-40B4-BE49-F238E27FC236}">
                <a16:creationId xmlns:a16="http://schemas.microsoft.com/office/drawing/2014/main" id="{911873D4-6E45-41A1-3B3A-557C6656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" r="7" b="14"/>
          <a:stretch/>
        </p:blipFill>
        <p:spPr>
          <a:xfrm>
            <a:off x="4798082" y="1398625"/>
            <a:ext cx="4104015" cy="28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2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thank you card&#10;&#10;Description automatically generated">
            <a:extLst>
              <a:ext uri="{FF2B5EF4-FFF2-40B4-BE49-F238E27FC236}">
                <a16:creationId xmlns:a16="http://schemas.microsoft.com/office/drawing/2014/main" id="{A93903B1-E7A1-B168-DEC2-0635A4163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10" t="21904" r="9339"/>
          <a:stretch/>
        </p:blipFill>
        <p:spPr>
          <a:xfrm>
            <a:off x="575375" y="402956"/>
            <a:ext cx="7993251" cy="43375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E0173B-95AD-2DE9-9875-1230DDB2626C}"/>
              </a:ext>
            </a:extLst>
          </p:cNvPr>
          <p:cNvGrpSpPr/>
          <p:nvPr/>
        </p:nvGrpSpPr>
        <p:grpSpPr>
          <a:xfrm>
            <a:off x="3471621" y="3184902"/>
            <a:ext cx="2200759" cy="813661"/>
            <a:chOff x="3246895" y="3184902"/>
            <a:chExt cx="2200759" cy="81366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B8DC4F-8F3C-8864-0B3A-2CEA4109D402}"/>
                </a:ext>
              </a:extLst>
            </p:cNvPr>
            <p:cNvSpPr/>
            <p:nvPr/>
          </p:nvSpPr>
          <p:spPr>
            <a:xfrm>
              <a:off x="3246895" y="3184902"/>
              <a:ext cx="2200759" cy="813661"/>
            </a:xfrm>
            <a:prstGeom prst="roundRect">
              <a:avLst>
                <a:gd name="adj" fmla="val 12730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D1CBC941-B5EE-0296-38A5-2CB11104E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416" y="3332885"/>
              <a:ext cx="1591717" cy="517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436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0D2C29E-66A5-D13B-1825-539B2100EB68}"/>
              </a:ext>
            </a:extLst>
          </p:cNvPr>
          <p:cNvGrpSpPr/>
          <p:nvPr/>
        </p:nvGrpSpPr>
        <p:grpSpPr>
          <a:xfrm>
            <a:off x="743919" y="1340601"/>
            <a:ext cx="7656162" cy="3161654"/>
            <a:chOff x="922150" y="1325103"/>
            <a:chExt cx="7656162" cy="316165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DCC566-B000-7B3E-F778-C19DE993DFF5}"/>
                </a:ext>
              </a:extLst>
            </p:cNvPr>
            <p:cNvSpPr/>
            <p:nvPr/>
          </p:nvSpPr>
          <p:spPr>
            <a:xfrm>
              <a:off x="1376643" y="1571218"/>
              <a:ext cx="7201669" cy="2623250"/>
            </a:xfrm>
            <a:prstGeom prst="rect">
              <a:avLst/>
            </a:prstGeom>
            <a:solidFill>
              <a:srgbClr val="E8ECF8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40C382-94E9-1DDA-BE8A-521BEB626F59}"/>
                </a:ext>
              </a:extLst>
            </p:cNvPr>
            <p:cNvSpPr/>
            <p:nvPr/>
          </p:nvSpPr>
          <p:spPr>
            <a:xfrm>
              <a:off x="922150" y="1325103"/>
              <a:ext cx="697424" cy="3161654"/>
            </a:xfrm>
            <a:prstGeom prst="rect">
              <a:avLst/>
            </a:prstGeom>
            <a:solidFill>
              <a:srgbClr val="223366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B2F1D2-B3CD-47D4-C97B-3CE2F64AFC82}"/>
                </a:ext>
              </a:extLst>
            </p:cNvPr>
            <p:cNvSpPr txBox="1"/>
            <p:nvPr/>
          </p:nvSpPr>
          <p:spPr>
            <a:xfrm>
              <a:off x="2859380" y="1823109"/>
              <a:ext cx="440914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2000" b="1" dirty="0">
                  <a:solidFill>
                    <a:srgbClr val="223366"/>
                  </a:solidFill>
                  <a:latin typeface="Arial"/>
                  <a:cs typeface="Arial"/>
                </a:rPr>
                <a:t>CAPSTONE PROJECT SHOWCASE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9AF297CE-9F11-2600-2058-A27EC2B5D9D4}"/>
                </a:ext>
              </a:extLst>
            </p:cNvPr>
            <p:cNvSpPr txBox="1"/>
            <p:nvPr/>
          </p:nvSpPr>
          <p:spPr>
            <a:xfrm>
              <a:off x="1899598" y="3431892"/>
              <a:ext cx="6328712" cy="5123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Abstract | Problem Statement | Project Overview |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 Proposed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Solution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|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Technology Used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 | Modelling &amp; Results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| Conclusion | Q&amp;A</a:t>
              </a:r>
              <a:endParaRPr lang="en-US" sz="1600" dirty="0">
                <a:solidFill>
                  <a:schemeClr val="accent2">
                    <a:lumMod val="75000"/>
                  </a:schemeClr>
                </a:solidFill>
                <a:latin typeface="+mj-lt"/>
                <a:cs typeface="Poppins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D4240D32-9BCC-D793-EF34-3F436C714765}"/>
                </a:ext>
              </a:extLst>
            </p:cNvPr>
            <p:cNvSpPr txBox="1"/>
            <p:nvPr/>
          </p:nvSpPr>
          <p:spPr>
            <a:xfrm>
              <a:off x="2402240" y="2534555"/>
              <a:ext cx="5323429" cy="76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latin typeface="+mj-lt"/>
                </a:rPr>
                <a:t>Project Title</a:t>
              </a:r>
            </a:p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b="1" i="0" dirty="0">
                  <a:solidFill>
                    <a:srgbClr val="5C5776"/>
                  </a:solidFill>
                  <a:effectLst/>
                  <a:latin typeface="Nunito" pitchFamily="2" charset="0"/>
                </a:rPr>
                <a:t>Recipe Sharing Platform with React and </a:t>
              </a:r>
              <a:r>
                <a:rPr lang="en-US" sz="1600" b="1" i="0" dirty="0" err="1">
                  <a:solidFill>
                    <a:srgbClr val="5C5776"/>
                  </a:solidFill>
                  <a:effectLst/>
                  <a:latin typeface="Nunito" pitchFamily="2" charset="0"/>
                </a:rPr>
                <a:t>ExpressJS</a:t>
              </a:r>
              <a:r>
                <a:rPr lang="en-US" sz="1600" b="1" i="0" dirty="0">
                  <a:solidFill>
                    <a:srgbClr val="5C5776"/>
                  </a:solidFill>
                  <a:effectLst/>
                  <a:latin typeface="Nunito" pitchFamily="2" charset="0"/>
                </a:rPr>
                <a:t> Framework</a:t>
              </a:r>
              <a:r>
                <a:rPr lang="en-US" sz="1600" b="1" dirty="0">
                  <a:latin typeface="+mj-lt"/>
                </a:rPr>
                <a:t>  </a:t>
              </a:r>
              <a:endParaRPr lang="en-US" sz="1600" b="1" dirty="0">
                <a:latin typeface="+mj-lt"/>
                <a:cs typeface="Poppins"/>
              </a:endParaRPr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FED1D39B-99F9-39B3-441B-C8C58CF14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5C5776"/>
                </a:solidFill>
                <a:effectLst/>
                <a:latin typeface="Nunito" pitchFamily="2" charset="0"/>
              </a:rPr>
              <a:t> </a:t>
            </a:r>
            <a:r>
              <a:rPr kumimoji="0" lang="en-US" altLang="en-US" sz="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Recipe Sharing Platform with React and ExpressJS Framework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BD528C-43FC-8429-765B-8BAB8C2F9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5C5776"/>
                </a:solidFill>
                <a:effectLst/>
                <a:latin typeface="Nunito" pitchFamily="2" charset="0"/>
              </a:rPr>
              <a:t> </a:t>
            </a:r>
            <a:r>
              <a:rPr kumimoji="0" lang="en-US" altLang="en-US" sz="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Recipe Sharing Platform with React and ExpressJS Framework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211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E3A995-569D-073F-9467-C96E076827FA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u="sng" dirty="0">
                <a:solidFill>
                  <a:srgbClr val="213163"/>
                </a:solidFill>
              </a:rPr>
              <a:t>Abstract</a:t>
            </a:r>
            <a:endParaRPr lang="en-IN" sz="1600" u="sng" dirty="0">
              <a:solidFill>
                <a:srgbClr val="213163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26C2F8-3E16-2C0C-B71C-BDFE7C703F1C}"/>
              </a:ext>
            </a:extLst>
          </p:cNvPr>
          <p:cNvGrpSpPr/>
          <p:nvPr/>
        </p:nvGrpSpPr>
        <p:grpSpPr>
          <a:xfrm>
            <a:off x="735884" y="1338243"/>
            <a:ext cx="7719937" cy="3323608"/>
            <a:chOff x="712031" y="1234880"/>
            <a:chExt cx="7719937" cy="332360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65A22E0-5D6D-1B1A-F09A-169A2C2E55D1}"/>
                </a:ext>
              </a:extLst>
            </p:cNvPr>
            <p:cNvGrpSpPr/>
            <p:nvPr/>
          </p:nvGrpSpPr>
          <p:grpSpPr>
            <a:xfrm>
              <a:off x="712031" y="1234880"/>
              <a:ext cx="7719937" cy="643467"/>
              <a:chOff x="712031" y="1234880"/>
              <a:chExt cx="7719937" cy="64346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992A4C9-DAB8-80D3-B09E-07655DAEBB65}"/>
                  </a:ext>
                </a:extLst>
              </p:cNvPr>
              <p:cNvSpPr/>
              <p:nvPr/>
            </p:nvSpPr>
            <p:spPr>
              <a:xfrm>
                <a:off x="1372430" y="1234880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7A0F124-FCC7-043A-F32C-33314AB146BD}"/>
                  </a:ext>
                </a:extLst>
              </p:cNvPr>
              <p:cNvSpPr/>
              <p:nvPr/>
            </p:nvSpPr>
            <p:spPr>
              <a:xfrm>
                <a:off x="712031" y="1234880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/>
                  <a:t>1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37AEA5F-38C7-2EAC-B55A-A52C642C7997}"/>
                </a:ext>
              </a:extLst>
            </p:cNvPr>
            <p:cNvGrpSpPr/>
            <p:nvPr/>
          </p:nvGrpSpPr>
          <p:grpSpPr>
            <a:xfrm>
              <a:off x="712031" y="2128260"/>
              <a:ext cx="7719937" cy="643467"/>
              <a:chOff x="712031" y="1974905"/>
              <a:chExt cx="7719937" cy="64346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0874972-970E-AB20-28FF-DE51D45409C5}"/>
                  </a:ext>
                </a:extLst>
              </p:cNvPr>
              <p:cNvSpPr/>
              <p:nvPr/>
            </p:nvSpPr>
            <p:spPr>
              <a:xfrm>
                <a:off x="1372430" y="1974905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7560D0E-33BB-8564-4F1A-5B42E2343E74}"/>
                  </a:ext>
                </a:extLst>
              </p:cNvPr>
              <p:cNvSpPr/>
              <p:nvPr/>
            </p:nvSpPr>
            <p:spPr>
              <a:xfrm>
                <a:off x="712031" y="1974905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2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6049283-7CB4-2083-CE02-53D7ACA583B3}"/>
                </a:ext>
              </a:extLst>
            </p:cNvPr>
            <p:cNvGrpSpPr/>
            <p:nvPr/>
          </p:nvGrpSpPr>
          <p:grpSpPr>
            <a:xfrm>
              <a:off x="712031" y="3021640"/>
              <a:ext cx="7719937" cy="643467"/>
              <a:chOff x="712031" y="2737676"/>
              <a:chExt cx="7719937" cy="64346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89435FA-EFC7-1B3A-6F80-B45135BCF4A8}"/>
                  </a:ext>
                </a:extLst>
              </p:cNvPr>
              <p:cNvSpPr/>
              <p:nvPr/>
            </p:nvSpPr>
            <p:spPr>
              <a:xfrm>
                <a:off x="1372430" y="2737676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A3D3CC1-3E19-CE2E-3B8B-3365B8B567CE}"/>
                  </a:ext>
                </a:extLst>
              </p:cNvPr>
              <p:cNvSpPr/>
              <p:nvPr/>
            </p:nvSpPr>
            <p:spPr>
              <a:xfrm>
                <a:off x="712031" y="2737676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3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1242A9F-48C4-1D0E-E275-B12238388CD4}"/>
                </a:ext>
              </a:extLst>
            </p:cNvPr>
            <p:cNvGrpSpPr/>
            <p:nvPr/>
          </p:nvGrpSpPr>
          <p:grpSpPr>
            <a:xfrm>
              <a:off x="712031" y="3915021"/>
              <a:ext cx="7719937" cy="643467"/>
              <a:chOff x="712031" y="3477701"/>
              <a:chExt cx="7719937" cy="64346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0E1A962-5B8D-A408-D117-8F43055D9FCC}"/>
                  </a:ext>
                </a:extLst>
              </p:cNvPr>
              <p:cNvSpPr/>
              <p:nvPr/>
            </p:nvSpPr>
            <p:spPr>
              <a:xfrm>
                <a:off x="1372430" y="3477701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dirty="0">
                    <a:solidFill>
                      <a:schemeClr val="tx1"/>
                    </a:solidFill>
                  </a:rPr>
                  <a:t>Users can rate, comment, and save their favorite recipes, making the platform a dynamic space for food enthusiasts. </a:t>
                </a:r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A3666D9-36DA-372B-D0E2-7F7A22FBF3A6}"/>
                  </a:ext>
                </a:extLst>
              </p:cNvPr>
              <p:cNvSpPr/>
              <p:nvPr/>
            </p:nvSpPr>
            <p:spPr>
              <a:xfrm>
                <a:off x="712031" y="3477701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7F0CC1C-F1F8-4196-7C99-32F77D6970D7}"/>
              </a:ext>
            </a:extLst>
          </p:cNvPr>
          <p:cNvSpPr txBox="1"/>
          <p:nvPr/>
        </p:nvSpPr>
        <p:spPr>
          <a:xfrm>
            <a:off x="1413217" y="1425844"/>
            <a:ext cx="5481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Recipe Sharing Platform is a web application that allows users to discover, create, and share recipes within a community. 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21B64D-AD2D-0A02-3C10-EFCA10BB96CD}"/>
              </a:ext>
            </a:extLst>
          </p:cNvPr>
          <p:cNvSpPr txBox="1"/>
          <p:nvPr/>
        </p:nvSpPr>
        <p:spPr>
          <a:xfrm>
            <a:off x="1396283" y="2203386"/>
            <a:ext cx="5802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platform provides secure user authentication, interactive recipe management, and an engaging user experience. 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985163-5D65-447F-26C6-200324B24DEF}"/>
              </a:ext>
            </a:extLst>
          </p:cNvPr>
          <p:cNvSpPr txBox="1"/>
          <p:nvPr/>
        </p:nvSpPr>
        <p:spPr>
          <a:xfrm>
            <a:off x="1487837" y="3125002"/>
            <a:ext cx="64085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Built using the MERN stack (MongoDB, Express.js, React.js, Node.js), the project aims to deliver a responsive, user-friendly, and feature-rich application.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552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91B843F-6928-3290-2287-5FA1F531B685}"/>
              </a:ext>
            </a:extLst>
          </p:cNvPr>
          <p:cNvSpPr txBox="1"/>
          <p:nvPr/>
        </p:nvSpPr>
        <p:spPr>
          <a:xfrm>
            <a:off x="142495" y="1284891"/>
            <a:ext cx="5286755" cy="2236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In the digital era, many individuals struggle to find a reliable and interactive platform to share and discover recipes. </a:t>
            </a:r>
            <a:endParaRPr lang="en-US" dirty="0" smtClean="0"/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Existing </a:t>
            </a:r>
            <a:r>
              <a:rPr lang="en-US" dirty="0"/>
              <a:t>platforms often lack an engaging community, efficient search features, and seamless user interaction. Additionally, users may face challenges in managing their own recipes or saving their favorites. </a:t>
            </a:r>
            <a:endParaRPr lang="en-US" dirty="0" smtClean="0"/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This </a:t>
            </a:r>
            <a:r>
              <a:rPr lang="en-US" dirty="0"/>
              <a:t>project aims to bridge the gap by providing a robust and intuitive platform for users to explore, create, and manage recipes while interacting with a like-minded community.</a:t>
            </a:r>
            <a:endParaRPr lang="en-IN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7AFAD5-578C-DC2D-F127-90FF4287354D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u="sng" dirty="0">
                <a:solidFill>
                  <a:srgbClr val="213163"/>
                </a:solidFill>
              </a:rPr>
              <a:t>Problem Statement</a:t>
            </a:r>
            <a:endParaRPr lang="en-IN" sz="1600" u="sng" dirty="0">
              <a:solidFill>
                <a:srgbClr val="21316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871" y="1284891"/>
            <a:ext cx="3224253" cy="27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4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D5078D-F8F7-912B-4E9C-BED71500ACC2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u="sng" dirty="0">
                <a:solidFill>
                  <a:srgbClr val="213163"/>
                </a:solidFill>
              </a:rPr>
              <a:t>Project Overview</a:t>
            </a:r>
            <a:endParaRPr lang="en-IN" sz="1600" u="sng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511917-B5EE-88C1-A75B-AC3ADE14BEB8}"/>
              </a:ext>
            </a:extLst>
          </p:cNvPr>
          <p:cNvSpPr txBox="1"/>
          <p:nvPr/>
        </p:nvSpPr>
        <p:spPr>
          <a:xfrm>
            <a:off x="143805" y="1142014"/>
            <a:ext cx="442819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The Recipe Sharing Platform is a full-stack web application that enables users to create, browse, and interact with recipes. </a:t>
            </a:r>
            <a:endParaRPr lang="en-US" dirty="0" smtClean="0"/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Users </a:t>
            </a:r>
            <a:r>
              <a:rPr lang="en-US" dirty="0"/>
              <a:t>can register and authenticate securely, upload their recipes, and explore a vast collection shared by the community. </a:t>
            </a:r>
            <a:endParaRPr lang="en-US" dirty="0" smtClean="0"/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platform also allows users to rate recipes, leave comments, and bookmark their favorites</a:t>
            </a:r>
            <a:r>
              <a:rPr lang="en-US" dirty="0" smtClean="0"/>
              <a:t>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Designed to be fully responsive, the application ensures a seamless experience across various devices.</a:t>
            </a:r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936" y="1142014"/>
            <a:ext cx="4123317" cy="32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61A928-5A2D-C5DF-2F01-079C34A75432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u="sng" dirty="0">
                <a:solidFill>
                  <a:srgbClr val="213163"/>
                </a:solidFill>
              </a:rPr>
              <a:t>Proposed Solution</a:t>
            </a:r>
            <a:endParaRPr lang="en-IN" sz="1600" u="sng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BFA82-8AB0-23BA-909F-C886C3F7A669}"/>
              </a:ext>
            </a:extLst>
          </p:cNvPr>
          <p:cNvSpPr txBox="1"/>
          <p:nvPr/>
        </p:nvSpPr>
        <p:spPr>
          <a:xfrm>
            <a:off x="126996" y="1134562"/>
            <a:ext cx="84668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address the identified problems, this project will implement the following key features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 Authentication</a:t>
            </a:r>
            <a:r>
              <a:rPr lang="en-US" dirty="0"/>
              <a:t>: Secure login and registration system</a:t>
            </a:r>
            <a:r>
              <a:rPr lang="en-U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Recipe Management</a:t>
            </a:r>
            <a:r>
              <a:rPr lang="en-US" dirty="0"/>
              <a:t>: Create, edit, and delete personal recipes</a:t>
            </a:r>
            <a:r>
              <a:rPr lang="en-U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Recipe Discovery</a:t>
            </a:r>
            <a:r>
              <a:rPr lang="en-US" dirty="0"/>
              <a:t>: Search and browse recipes from other users</a:t>
            </a:r>
            <a:r>
              <a:rPr lang="en-U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Comments and Ratings</a:t>
            </a:r>
            <a:r>
              <a:rPr lang="en-US" dirty="0"/>
              <a:t>: Enable user engagement through comments and ratings</a:t>
            </a:r>
            <a:r>
              <a:rPr lang="en-U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Favorite Recipes</a:t>
            </a:r>
            <a:r>
              <a:rPr lang="en-US" dirty="0"/>
              <a:t>: Allow users to save and manage favorite recipes</a:t>
            </a:r>
            <a:r>
              <a:rPr lang="en-U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Responsive Design</a:t>
            </a:r>
            <a:r>
              <a:rPr lang="en-US" dirty="0"/>
              <a:t>: Ensure usability across desktops and mobile devices.</a:t>
            </a:r>
          </a:p>
          <a:p>
            <a:r>
              <a:rPr lang="en-US" dirty="0"/>
              <a:t>By leveraging the MERN stack, the platform will provide a fast, scalable, and modern web experience with a focus on performance and user interaction.</a:t>
            </a:r>
          </a:p>
          <a:p>
            <a:pPr>
              <a:spcAft>
                <a:spcPts val="800"/>
              </a:spcAft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120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CA3F3-3D59-0BCC-5AFC-FB31E62203CC}"/>
              </a:ext>
            </a:extLst>
          </p:cNvPr>
          <p:cNvSpPr txBox="1"/>
          <p:nvPr/>
        </p:nvSpPr>
        <p:spPr>
          <a:xfrm>
            <a:off x="143933" y="683683"/>
            <a:ext cx="442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sng" dirty="0">
                <a:solidFill>
                  <a:srgbClr val="213163"/>
                </a:solidFill>
              </a:rPr>
              <a:t>Technology </a:t>
            </a:r>
            <a:r>
              <a:rPr lang="en-IN" sz="1800" b="1" u="sng" dirty="0" smtClean="0">
                <a:solidFill>
                  <a:srgbClr val="213163"/>
                </a:solidFill>
              </a:rPr>
              <a:t>implemented </a:t>
            </a:r>
            <a:endParaRPr lang="en-IN" sz="1800" u="sng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1D00F-E3D6-896E-4001-492D6D1DC85F}"/>
              </a:ext>
            </a:extLst>
          </p:cNvPr>
          <p:cNvSpPr txBox="1"/>
          <p:nvPr/>
        </p:nvSpPr>
        <p:spPr>
          <a:xfrm>
            <a:off x="174138" y="1178025"/>
            <a:ext cx="733066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The project is built using the </a:t>
            </a:r>
            <a:r>
              <a:rPr lang="en-IN" sz="1600" b="1" dirty="0"/>
              <a:t>MERN stack</a:t>
            </a:r>
            <a:r>
              <a:rPr lang="en-IN" sz="1600" dirty="0"/>
              <a:t>, which includes</a:t>
            </a:r>
            <a:r>
              <a:rPr lang="en-IN" sz="1600" dirty="0" smtClean="0"/>
              <a:t>:</a:t>
            </a:r>
          </a:p>
          <a:p>
            <a:endParaRPr lang="en-I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/>
              <a:t>MongoDB</a:t>
            </a:r>
            <a:r>
              <a:rPr lang="en-IN" sz="1600" dirty="0"/>
              <a:t> – NoSQL database for storing user and recipe data</a:t>
            </a:r>
            <a:r>
              <a:rPr lang="en-IN" sz="16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/>
              <a:t>Express.js</a:t>
            </a:r>
            <a:r>
              <a:rPr lang="en-IN" sz="1600" dirty="0"/>
              <a:t> – Backend framework to handle API requests</a:t>
            </a:r>
            <a:r>
              <a:rPr lang="en-IN" sz="16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/>
              <a:t>React.js</a:t>
            </a:r>
            <a:r>
              <a:rPr lang="en-IN" sz="1600" dirty="0"/>
              <a:t> – Frontend library for creating an interactive UI</a:t>
            </a:r>
            <a:r>
              <a:rPr lang="en-IN" sz="1600" dirty="0" smtClean="0"/>
              <a:t>.</a:t>
            </a:r>
          </a:p>
          <a:p>
            <a:endParaRPr lang="en-IN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 smtClean="0"/>
              <a:t>Node.js</a:t>
            </a:r>
            <a:r>
              <a:rPr lang="en-IN" sz="1600" dirty="0" smtClean="0"/>
              <a:t> </a:t>
            </a:r>
            <a:r>
              <a:rPr lang="en-IN" sz="1600" dirty="0"/>
              <a:t>– Runtime environment for handling server-side logic.</a:t>
            </a:r>
          </a:p>
          <a:p>
            <a:pPr>
              <a:spcAft>
                <a:spcPts val="800"/>
              </a:spcAft>
            </a:pPr>
            <a:r>
              <a:rPr lang="en-US" dirty="0">
                <a:latin typeface="+mn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17130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4080DE-03F5-1FE4-A922-15490146EBB6}"/>
              </a:ext>
            </a:extLst>
          </p:cNvPr>
          <p:cNvSpPr txBox="1"/>
          <p:nvPr/>
        </p:nvSpPr>
        <p:spPr>
          <a:xfrm>
            <a:off x="197273" y="70273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u="sng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9338F-AACC-33B6-0BE4-39F9AFBABE18}"/>
              </a:ext>
            </a:extLst>
          </p:cNvPr>
          <p:cNvSpPr/>
          <p:nvPr/>
        </p:nvSpPr>
        <p:spPr>
          <a:xfrm>
            <a:off x="1456841" y="124341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3B26A3-4EED-86FB-D14A-BE01E50D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841" y="1243420"/>
            <a:ext cx="6548034" cy="34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6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8DFCAA-8D98-0AFB-A760-3AD42E799105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6817C-45F9-AD85-58BC-71A72E68826B}"/>
              </a:ext>
            </a:extLst>
          </p:cNvPr>
          <p:cNvSpPr/>
          <p:nvPr/>
        </p:nvSpPr>
        <p:spPr>
          <a:xfrm>
            <a:off x="1456841" y="124341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E1A527-CCA9-B0DB-933B-8EE0F53BB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59" y="1132333"/>
            <a:ext cx="7048347" cy="35946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540" y="1842202"/>
            <a:ext cx="1626870" cy="12362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992" y="1842202"/>
            <a:ext cx="1651233" cy="1967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807" y="1842202"/>
            <a:ext cx="1620118" cy="138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301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c0fa2617-96bd-425d-8578-e93563fe37c5"/>
    <ds:schemaRef ds:uri="http://purl.org/dc/elements/1.1/"/>
    <ds:schemaRef ds:uri="9162bd5b-4ed9-4da3-b376-05204580ba3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2765</TotalTime>
  <Words>593</Words>
  <Application>Microsoft Office PowerPoint</Application>
  <PresentationFormat>On-screen Show (16:9)</PresentationFormat>
  <Paragraphs>70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Nunito</vt:lpstr>
      <vt:lpstr>Poppins</vt:lpstr>
      <vt:lpstr>Times New Roman</vt:lpstr>
      <vt:lpstr>Simple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Yashas</cp:lastModifiedBy>
  <cp:revision>59</cp:revision>
  <dcterms:modified xsi:type="dcterms:W3CDTF">2025-03-09T05:58:57Z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NXPowerLiteLastOptimized">
    <vt:lpwstr>1434197</vt:lpwstr>
  </property>
  <property fmtid="{D5CDD505-2E9C-101B-9397-08002B2CF9AE}" pid="4" name="NXPowerLiteSettings">
    <vt:lpwstr>F7000400038000</vt:lpwstr>
  </property>
  <property fmtid="{D5CDD505-2E9C-101B-9397-08002B2CF9AE}" pid="5" name="NXPowerLiteVersion">
    <vt:lpwstr>S10.2.0</vt:lpwstr>
  </property>
</Properties>
</file>